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1" r:id="rId7"/>
    <p:sldId id="260" r:id="rId8"/>
    <p:sldId id="264" r:id="rId9"/>
    <p:sldId id="268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35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D8460-19F1-D55A-2413-A16F2835CD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CAF42-BB98-824F-1EF7-41C4C05B0C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3E243-61CD-B2AF-C978-61ECDAD13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9E17-EF75-4675-A4A0-02F42667CF97}" type="datetimeFigureOut">
              <a:rPr lang="en-GB" smtClean="0"/>
              <a:t>11/02/2026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F2974E-611D-17C9-29B7-60E41470A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3BC1E-01AF-4C96-5656-3EEEBCE28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7568F-C49A-4EA9-8EA1-07706A05B3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1164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06586-0972-1705-CB72-118D5D4AC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C853C1-4A1B-D5D6-5623-8F8A5C6ADE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3990A8-D1FC-4E9E-02D4-A1B3438ED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9E17-EF75-4675-A4A0-02F42667CF97}" type="datetimeFigureOut">
              <a:rPr lang="en-GB" smtClean="0"/>
              <a:t>11/02/2026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7D172C-7D22-9737-E152-8AC3C8994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008DF-854D-4BFD-1175-547EB8F48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7568F-C49A-4EA9-8EA1-07706A05B3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2919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7C1018-A15A-44CA-1C75-6776997236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576491-9225-DAC0-2258-B162615DB3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0091B-8710-95D7-6723-31E1450EF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9E17-EF75-4675-A4A0-02F42667CF97}" type="datetimeFigureOut">
              <a:rPr lang="en-GB" smtClean="0"/>
              <a:t>11/02/2026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31189-FC4F-D2A7-91F5-FE72FC5C3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53A00-930F-E6C6-005A-23B3505D9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7568F-C49A-4EA9-8EA1-07706A05B3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20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AED45-64AD-DFD6-E9C5-073E14513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6A9B8-3D80-E060-DF8B-5AAB81DF5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0D128-94E1-3A0E-F8C9-8B3E3DBF7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9E17-EF75-4675-A4A0-02F42667CF97}" type="datetimeFigureOut">
              <a:rPr lang="en-GB" smtClean="0"/>
              <a:t>11/02/2026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C3D04-578B-7019-F34D-0484D90F0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5AD08F-3A92-7C0E-8959-EFD764A28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7568F-C49A-4EA9-8EA1-07706A05B3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3765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6666A-0F95-4FA3-52DA-CEDDDB1AA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3EAFE4-642C-0791-9A9A-B13EBDCE6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D219E-8BE5-D016-CD79-3979125F8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9E17-EF75-4675-A4A0-02F42667CF97}" type="datetimeFigureOut">
              <a:rPr lang="en-GB" smtClean="0"/>
              <a:t>11/02/2026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82754-0E81-250C-8A83-E4C4AA17E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91026-7B0B-FEDB-3690-FD2F42713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7568F-C49A-4EA9-8EA1-07706A05B3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7325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85D4B-98F4-EBA8-4B8C-077C48D34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72090-315D-A587-A1FE-D7E2C97334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E07E66-8908-3548-C68E-4A009302DB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157BBA-8C25-13E5-6847-64149B965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9E17-EF75-4675-A4A0-02F42667CF97}" type="datetimeFigureOut">
              <a:rPr lang="en-GB" smtClean="0"/>
              <a:t>11/02/2026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67B14A-C6B1-66D4-D6A4-0F60A5383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A99BDE-2308-9CF6-3049-536105296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7568F-C49A-4EA9-8EA1-07706A05B3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0787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8F02F-0079-75D3-A8D1-C3AFAD197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10B088-9352-5D3A-2BFD-0E5C23827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2FE9F0-9C39-9A41-4335-BB1A0F5918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2364CB-202C-2094-EDE0-6453A0400A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32F793-CBEF-953F-237D-A95B4ABD10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EED904-3F94-F478-94E4-CAAEF7A60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9E17-EF75-4675-A4A0-02F42667CF97}" type="datetimeFigureOut">
              <a:rPr lang="en-GB" smtClean="0"/>
              <a:t>11/02/2026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2554B6-06A3-85AE-CA9D-BCFA8A1E8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96C0D8-2880-AFEA-9BBE-5B25084C0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7568F-C49A-4EA9-8EA1-07706A05B3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3062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C9E72-2CBA-3CC9-B7DB-D10B9B4D6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3B75A5-567B-39DE-30C3-ACDB65CCA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9E17-EF75-4675-A4A0-02F42667CF97}" type="datetimeFigureOut">
              <a:rPr lang="en-GB" smtClean="0"/>
              <a:t>11/02/2026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A606BC-7BDA-5E1F-81AF-3B065C3B8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B051C-E439-2941-1443-893C34C14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7568F-C49A-4EA9-8EA1-07706A05B3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313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A72F65-4ABB-DCC5-CC20-914A434E8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9E17-EF75-4675-A4A0-02F42667CF97}" type="datetimeFigureOut">
              <a:rPr lang="en-GB" smtClean="0"/>
              <a:t>11/02/2026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43DBF3-053A-4F8F-1C5E-3AC856C65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5EDAF-0604-10C4-6C75-6FF32C68B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7568F-C49A-4EA9-8EA1-07706A05B3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2969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087AA-C8BF-C6AF-E151-F9AE1B1A5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A8F761-2EF4-9F4E-28A6-6F52C351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D35B68-CF15-4FA0-78C3-FB0BE6482C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AB2A0E-6950-3386-E342-EC4EF570A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9E17-EF75-4675-A4A0-02F42667CF97}" type="datetimeFigureOut">
              <a:rPr lang="en-GB" smtClean="0"/>
              <a:t>11/02/2026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046469-A273-BB25-EDA9-2FB309E6E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7202C7-C336-70D4-A007-796FFBC47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7568F-C49A-4EA9-8EA1-07706A05B3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4291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4BAC9-88B3-CE81-438C-76CBFF473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540DAD-603E-BF5A-650B-2C89C37936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2A66AC-D028-943A-7B2C-C7F5DB2964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67FC3-2FE4-D551-375E-B9F4CE19F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A9E17-EF75-4675-A4A0-02F42667CF97}" type="datetimeFigureOut">
              <a:rPr lang="en-GB" smtClean="0"/>
              <a:t>11/02/2026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A86F84-DD41-56EA-99C3-B410C2582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751272-0105-5016-D222-A3FDC07F3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7568F-C49A-4EA9-8EA1-07706A05B3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0764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BA8B58-1F54-C26C-80E5-1F813FA6E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6BC688-15C0-EC09-EDD6-F848563BE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C74391-146D-57B0-393E-8A9556F2F3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BA9E17-EF75-4675-A4A0-02F42667CF97}" type="datetimeFigureOut">
              <a:rPr lang="en-GB" smtClean="0"/>
              <a:t>11/02/2026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F96845-AB17-C6BD-D93B-4669F67AC1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31B1BA-B5CC-8165-C541-05C8FF3DE2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87568F-C49A-4EA9-8EA1-07706A05B32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212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E5A7E-D208-F66D-862C-3B7A28F472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Nexa-Bold" panose="01000000000000000000" pitchFamily="2" charset="0"/>
              </a:rPr>
              <a:t>State of the Art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6E9E0-88EF-9458-575A-4EBA0243B2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1800" dirty="0">
                <a:latin typeface="Nexa-Regular" panose="01000000000000000000" pitchFamily="2" charset="0"/>
              </a:rPr>
              <a:t>Understanding the Latest Developments for Effective Robot Design</a:t>
            </a:r>
          </a:p>
        </p:txBody>
      </p:sp>
    </p:spTree>
    <p:extLst>
      <p:ext uri="{BB962C8B-B14F-4D97-AF65-F5344CB8AC3E}">
        <p14:creationId xmlns:p14="http://schemas.microsoft.com/office/powerpoint/2010/main" val="1633514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575EA6-2A70-189A-4CFF-2CBF5D9FC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C724F-77B2-EDDA-4DB6-529B82A19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4400" dirty="0">
                <a:latin typeface="Nexa-Bold" panose="01000000000000000000" pitchFamily="2" charset="0"/>
              </a:rPr>
              <a:t>State of the Art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7A562-4BA1-2D1B-73E5-A1EC5D2BAA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3375" y="1825625"/>
            <a:ext cx="5686425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latin typeface="Nexa-Bold" panose="01000000000000000000" pitchFamily="2" charset="0"/>
              </a:rPr>
              <a:t>Purpose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600" dirty="0"/>
              <a:t>To analyse the current methods and technologies of robotics systems.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latin typeface="Nexa-Bold" panose="01000000000000000000" pitchFamily="2" charset="0"/>
              </a:rPr>
              <a:t>Instructions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600" dirty="0"/>
              <a:t>Develop a state-of-the-art analysis paper (review research articles, patents, industrial developments, industrial standards/regulations and normativity, etc.) on the </a:t>
            </a:r>
            <a:r>
              <a:rPr lang="en-GB" sz="1600" b="1" dirty="0"/>
              <a:t>Gripper and Fixtures developed for the challenge.</a:t>
            </a:r>
          </a:p>
          <a:p>
            <a:pPr marL="0" indent="0">
              <a:lnSpc>
                <a:spcPct val="150000"/>
              </a:lnSpc>
              <a:buNone/>
            </a:pPr>
            <a:endParaRPr lang="en-GB" sz="1600" dirty="0"/>
          </a:p>
          <a:p>
            <a:pPr marL="0" indent="0">
              <a:lnSpc>
                <a:spcPct val="150000"/>
              </a:lnSpc>
              <a:buNone/>
            </a:pPr>
            <a:endParaRPr lang="en-GB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40C210-896A-CBF5-FEC9-798302813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29" y="2138447"/>
            <a:ext cx="4444971" cy="372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05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891549-5F07-A995-4F94-924C9A7A4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26DC7-A351-BD04-BF36-4C63BAFCB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4400" dirty="0">
                <a:latin typeface="Nexa-Bold" panose="01000000000000000000" pitchFamily="2" charset="0"/>
              </a:rPr>
              <a:t>State of the Art 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E77E6-71DE-A857-7CB9-6E1A720EC7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3375" y="1825624"/>
            <a:ext cx="5686425" cy="4860925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latin typeface="Nexa-Bold" panose="01000000000000000000" pitchFamily="2" charset="0"/>
              </a:rPr>
              <a:t>The paper should contain: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Nexa-Regular" panose="01000000000000000000" pitchFamily="2" charset="0"/>
              </a:rPr>
              <a:t>Title, Abstract, Introduction,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Nexa-Regular" panose="01000000000000000000" pitchFamily="2" charset="0"/>
              </a:rPr>
              <a:t>State of the Art:</a:t>
            </a:r>
          </a:p>
          <a:p>
            <a:pPr lvl="1">
              <a:lnSpc>
                <a:spcPct val="150000"/>
              </a:lnSpc>
            </a:pPr>
            <a:r>
              <a:rPr lang="en-GB" sz="1400" dirty="0">
                <a:latin typeface="Nexa-Regular" panose="01000000000000000000" pitchFamily="2" charset="0"/>
              </a:rPr>
              <a:t>Concept, Literature review, Key technology/methodologies, Safety Standards and Regulations (if applicable), Applications, Current challenges/open problems and Trends.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Nexa-Regular" panose="01000000000000000000" pitchFamily="2" charset="0"/>
              </a:rPr>
              <a:t>Conclusions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400" dirty="0">
                <a:latin typeface="Nexa-Regular" panose="01000000000000000000" pitchFamily="2" charset="0"/>
              </a:rPr>
              <a:t>References (research articles/books, patents and industrial developments)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06625F-6B4A-B576-DF4D-7C00F6879C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58165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1800" dirty="0">
                <a:latin typeface="Nexa-Bold" panose="01000000000000000000" pitchFamily="2" charset="0"/>
              </a:rPr>
              <a:t>Report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Nexa-Regular" panose="01000000000000000000" pitchFamily="2" charset="0"/>
              </a:rPr>
              <a:t>Name, Student ID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Nexa-Regular" panose="01000000000000000000" pitchFamily="2" charset="0"/>
              </a:rPr>
              <a:t>4 Pages (not including title)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Nexa-Regular" panose="01000000000000000000" pitchFamily="2" charset="0"/>
              </a:rPr>
              <a:t>Arial 12, 1.5 Line spacing</a:t>
            </a:r>
          </a:p>
          <a:p>
            <a:pPr>
              <a:lnSpc>
                <a:spcPct val="150000"/>
              </a:lnSpc>
            </a:pPr>
            <a:r>
              <a:rPr lang="en-GB" sz="1400" dirty="0">
                <a:latin typeface="Nexa-Regular" panose="01000000000000000000" pitchFamily="2" charset="0"/>
              </a:rPr>
              <a:t>Use IEEE referencing.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483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FF9B3-3FDF-C6A5-BA97-C80A54CBE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Nexa-Bold" panose="01000000000000000000" pitchFamily="2" charset="0"/>
              </a:rPr>
              <a:t>What is the state of the art?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224FE-4441-21C6-621C-7896CBA3D1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000" dirty="0">
                <a:latin typeface="Nexa-Bold" panose="01000000000000000000" pitchFamily="2" charset="0"/>
              </a:rPr>
              <a:t>Introduction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Nexa-Regular" panose="01000000000000000000" pitchFamily="2" charset="0"/>
              </a:rPr>
              <a:t>State of the art is a synthesised analysis of the knowledge that has been produced on what we want to investigate.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Nexa-Regular" panose="01000000000000000000" pitchFamily="2" charset="0"/>
              </a:rPr>
              <a:t>In short: </a:t>
            </a:r>
          </a:p>
          <a:p>
            <a:pPr lvl="1">
              <a:lnSpc>
                <a:spcPct val="150000"/>
              </a:lnSpc>
            </a:pPr>
            <a:r>
              <a:rPr lang="en-GB" sz="1600" dirty="0">
                <a:latin typeface="Nexa-Regular" panose="01000000000000000000" pitchFamily="2" charset="0"/>
              </a:rPr>
              <a:t>What are the different theoretical or methodological approaches that have been used in the field in which we are interested?</a:t>
            </a:r>
          </a:p>
          <a:p>
            <a:pPr lvl="1">
              <a:lnSpc>
                <a:spcPct val="150000"/>
              </a:lnSpc>
            </a:pPr>
            <a:endParaRPr lang="en-GB" sz="1600" dirty="0">
              <a:latin typeface="Nexa-Regular" panose="01000000000000000000" pitchFamily="2" charset="0"/>
            </a:endParaRPr>
          </a:p>
        </p:txBody>
      </p:sp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DFB063A8-D016-EFEF-A2B4-7DB6120C12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7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267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3B89A-CB56-86D0-AE27-B57F048D4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10FC3-E2AD-3CC7-F31F-B3F00EC6B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Nexa-Bold" panose="01000000000000000000" pitchFamily="2" charset="0"/>
              </a:rPr>
              <a:t>What is the state of the art?</a:t>
            </a:r>
            <a:endParaRPr lang="en-GB" dirty="0">
              <a:latin typeface="Nexa-Bold" panose="01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BD641-0937-DED9-ED75-0690CBC1D7B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000">
                <a:latin typeface="Nexa-Bold" panose="01000000000000000000" pitchFamily="2" charset="0"/>
              </a:rPr>
              <a:t>Importance in Engineering</a:t>
            </a:r>
          </a:p>
          <a:p>
            <a:pPr marL="266700" lvl="1" indent="-266700">
              <a:lnSpc>
                <a:spcPct val="150000"/>
              </a:lnSpc>
            </a:pPr>
            <a:r>
              <a:rPr lang="en-GB" sz="1600">
                <a:latin typeface="Nexa-Regular" panose="01000000000000000000" pitchFamily="2" charset="0"/>
              </a:rPr>
              <a:t>Helps to understand the different theoretical and methodological approaches to a specific topic.</a:t>
            </a:r>
          </a:p>
          <a:p>
            <a:pPr marL="266700" lvl="1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>
                <a:latin typeface="Nexa-Regular" panose="01000000000000000000" pitchFamily="2" charset="0"/>
              </a:rPr>
              <a:t>Helps to identify/track the different approaches and gaps in a field of study.</a:t>
            </a:r>
          </a:p>
          <a:p>
            <a:pPr marL="266700" lvl="1" indent="-266700">
              <a:lnSpc>
                <a:spcPct val="150000"/>
              </a:lnSpc>
            </a:pPr>
            <a:r>
              <a:rPr lang="en-GB" sz="1600">
                <a:latin typeface="Nexa-Regular" panose="01000000000000000000" pitchFamily="2" charset="0"/>
              </a:rPr>
              <a:t>Helps identify the latest advancements and best practices.</a:t>
            </a:r>
          </a:p>
          <a:p>
            <a:pPr marL="266700" lvl="1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>
                <a:latin typeface="Nexa-Regular" panose="01000000000000000000" pitchFamily="2" charset="0"/>
              </a:rPr>
              <a:t>Avoids reinventing the wheel and enhances innovation.</a:t>
            </a:r>
            <a:endParaRPr lang="en-GB" sz="1600" dirty="0">
              <a:latin typeface="Nexa-Regular" panose="01000000000000000000" pitchFamily="2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2A5D82D-4FAD-1C1F-82AC-C07B5BB0B7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7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83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B0BD9-8B5A-232C-3809-0A8ECE26C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7BE61-EEBA-FCCD-73DA-43642E36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Nexa-Bold" panose="01000000000000000000" pitchFamily="2" charset="0"/>
              </a:rPr>
              <a:t>What is the state of the art?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FF7E8-207A-6EB3-8D13-B29ADE176B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4827" y="1477659"/>
            <a:ext cx="6441244" cy="5015216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000" dirty="0">
                <a:latin typeface="Nexa-Bold" panose="01000000000000000000" pitchFamily="2" charset="0"/>
              </a:rPr>
              <a:t>Relevance to Robotics</a:t>
            </a:r>
          </a:p>
          <a:p>
            <a:pPr marL="266700" lvl="1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latin typeface="Nexa-Regular" panose="01000000000000000000" pitchFamily="2" charset="0"/>
              </a:rPr>
              <a:t>Ensures robots integrate cutting-edge technologies for efficiency and effectiveness.</a:t>
            </a:r>
          </a:p>
          <a:p>
            <a:pPr marL="266700" lvl="1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latin typeface="Nexa-Regular" panose="01000000000000000000" pitchFamily="2" charset="0"/>
              </a:rPr>
              <a:t>Robotics is a multidisciplinary field that involves AI, sensors, mechatronics, control systems, and software.</a:t>
            </a:r>
          </a:p>
          <a:p>
            <a:pPr marL="266700" lvl="1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latin typeface="Nexa-Regular" panose="01000000000000000000" pitchFamily="2" charset="0"/>
              </a:rPr>
              <a:t>The state of the art helps engineers select the best combination of available technologies.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Nexa-Regular" panose="01000000000000000000" pitchFamily="2" charset="0"/>
              </a:rPr>
              <a:t>Avoids wasting resources on outdated methods by adopting proven technologies.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Nexa-Regular" panose="01000000000000000000" pitchFamily="2" charset="0"/>
              </a:rPr>
              <a:t>Reduces development cycles by leveraging research that has already been validated.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Nexa-Regular" panose="01000000000000000000" pitchFamily="2" charset="0"/>
              </a:rPr>
              <a:t>Identify trends in a specific robotics field.</a:t>
            </a:r>
          </a:p>
          <a:p>
            <a:pPr marL="266700" lvl="1" indent="-2667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00" dirty="0">
              <a:latin typeface="Nexa-Regular" panose="01000000000000000000" pitchFamily="2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7B57CCA-2B60-1523-18E2-D564CCBA454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26071" y="1781700"/>
            <a:ext cx="5031758" cy="4366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96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B9D5F-F846-CD86-42AA-76172E941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741E0-2DED-D7F3-A4FB-59CCF846D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Nexa-Bold" panose="01000000000000000000" pitchFamily="2" charset="0"/>
              </a:rPr>
              <a:t>State of the Art (SOTA)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548A7-2194-A2BE-E648-C394902C41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000" dirty="0">
                <a:latin typeface="Nexa-Bold" panose="01000000000000000000" pitchFamily="2" charset="0"/>
              </a:rPr>
              <a:t>Characteristics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Nexa-Regular" panose="01000000000000000000" pitchFamily="2" charset="0"/>
              </a:rPr>
              <a:t>Revolves around the topic that we want to investigate.</a:t>
            </a:r>
          </a:p>
          <a:p>
            <a:pPr lvl="1">
              <a:lnSpc>
                <a:spcPct val="150000"/>
              </a:lnSpc>
            </a:pPr>
            <a:r>
              <a:rPr lang="en-GB" sz="1600" dirty="0">
                <a:latin typeface="Nexa-Regular" panose="01000000000000000000" pitchFamily="2" charset="0"/>
              </a:rPr>
              <a:t>What is known?</a:t>
            </a:r>
          </a:p>
          <a:p>
            <a:pPr lvl="1">
              <a:lnSpc>
                <a:spcPct val="150000"/>
              </a:lnSpc>
            </a:pPr>
            <a:r>
              <a:rPr lang="en-GB" sz="1600" dirty="0">
                <a:latin typeface="Nexa-Regular" panose="01000000000000000000" pitchFamily="2" charset="0"/>
              </a:rPr>
              <a:t>What is not known?</a:t>
            </a:r>
          </a:p>
          <a:p>
            <a:pPr lvl="1">
              <a:lnSpc>
                <a:spcPct val="150000"/>
              </a:lnSpc>
            </a:pPr>
            <a:r>
              <a:rPr lang="en-GB" sz="1600" dirty="0">
                <a:latin typeface="Nexa-Regular" panose="01000000000000000000" pitchFamily="2" charset="0"/>
              </a:rPr>
              <a:t>How was it known?</a:t>
            </a:r>
          </a:p>
          <a:p>
            <a:pPr lvl="1">
              <a:lnSpc>
                <a:spcPct val="150000"/>
              </a:lnSpc>
            </a:pPr>
            <a:r>
              <a:rPr lang="en-GB" sz="1600" dirty="0">
                <a:latin typeface="Nexa-Regular" panose="01000000000000000000" pitchFamily="2" charset="0"/>
              </a:rPr>
              <a:t>What are the latest advancements?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Nexa-Regular" panose="01000000000000000000" pitchFamily="2" charset="0"/>
              </a:rPr>
              <a:t>Profound revision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Nexa-Regular" panose="01000000000000000000" pitchFamily="2" charset="0"/>
              </a:rPr>
              <a:t>Learn what to investigate and how to investigate…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81D8C1-8126-0A45-5708-AC96E85BC44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GB" sz="1600" dirty="0">
                <a:latin typeface="Nexa-Regular" panose="01000000000000000000" pitchFamily="2" charset="0"/>
              </a:rPr>
              <a:t>“Standing on the shoulders of giants” (Isaac Newton)</a:t>
            </a:r>
          </a:p>
          <a:p>
            <a:pPr marL="0" indent="0">
              <a:lnSpc>
                <a:spcPct val="160000"/>
              </a:lnSpc>
              <a:buNone/>
            </a:pPr>
            <a:endParaRPr lang="en-GB" sz="1600" dirty="0">
              <a:latin typeface="Nexa-Regular" panose="01000000000000000000" pitchFamily="2" charset="0"/>
            </a:endParaRPr>
          </a:p>
          <a:p>
            <a:pPr marL="0" indent="0">
              <a:lnSpc>
                <a:spcPct val="160000"/>
              </a:lnSpc>
              <a:buNone/>
            </a:pPr>
            <a:endParaRPr lang="en-GB" sz="1600" dirty="0">
              <a:latin typeface="Nexa-Regular" panose="01000000000000000000" pitchFamily="2" charset="0"/>
            </a:endParaRPr>
          </a:p>
          <a:p>
            <a:pPr marL="0" indent="0">
              <a:lnSpc>
                <a:spcPct val="160000"/>
              </a:lnSpc>
              <a:buNone/>
            </a:pPr>
            <a:endParaRPr lang="en-GB" sz="1600" dirty="0">
              <a:latin typeface="Nexa-Regular" panose="01000000000000000000" pitchFamily="2" charset="0"/>
            </a:endParaRPr>
          </a:p>
          <a:p>
            <a:pPr marL="0" indent="0">
              <a:lnSpc>
                <a:spcPct val="160000"/>
              </a:lnSpc>
              <a:buNone/>
            </a:pPr>
            <a:endParaRPr lang="en-GB" sz="1600" dirty="0">
              <a:latin typeface="Nexa-Regular" panose="01000000000000000000" pitchFamily="2" charset="0"/>
            </a:endParaRPr>
          </a:p>
          <a:p>
            <a:pPr marL="0" indent="0">
              <a:lnSpc>
                <a:spcPct val="160000"/>
              </a:lnSpc>
              <a:buNone/>
            </a:pPr>
            <a:endParaRPr lang="en-GB" sz="1600" dirty="0">
              <a:latin typeface="Nexa-Regular" panose="01000000000000000000" pitchFamily="2" charset="0"/>
            </a:endParaRPr>
          </a:p>
          <a:p>
            <a:pPr marL="0" indent="0">
              <a:lnSpc>
                <a:spcPct val="160000"/>
              </a:lnSpc>
              <a:buNone/>
            </a:pPr>
            <a:r>
              <a:rPr lang="en-GB" sz="1600" dirty="0">
                <a:latin typeface="Nexa-Regular" panose="01000000000000000000" pitchFamily="2" charset="0"/>
              </a:rPr>
              <a:t>Research cannot start from zero!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GB" sz="1600" dirty="0">
                <a:latin typeface="Nexa-Regular" panose="01000000000000000000" pitchFamily="2" charset="0"/>
              </a:rPr>
              <a:t>There is always previous research!</a:t>
            </a:r>
          </a:p>
        </p:txBody>
      </p:sp>
      <p:pic>
        <p:nvPicPr>
          <p:cNvPr id="1026" name="Picture 2" descr="Isaac Newton - Wikipedia">
            <a:extLst>
              <a:ext uri="{FF2B5EF4-FFF2-40B4-BE49-F238E27FC236}">
                <a16:creationId xmlns:a16="http://schemas.microsoft.com/office/drawing/2014/main" id="{BB22F058-C1AE-6195-257B-07E3392E3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547" y="2657475"/>
            <a:ext cx="1954027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941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7843B-318B-41BC-390B-9E2F65343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64DDA-0CB7-15CC-0869-D0A25A665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Nexa-Bold" panose="01000000000000000000" pitchFamily="2" charset="0"/>
              </a:rPr>
              <a:t>State of the Art (SOTA)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BD1442-4E00-64C2-78B4-ADB49AC751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2425" y="1825625"/>
            <a:ext cx="5667375" cy="4667249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000" dirty="0">
                <a:latin typeface="Nexa-Bold" panose="01000000000000000000" pitchFamily="2" charset="0"/>
              </a:rPr>
              <a:t>Characteristics</a:t>
            </a:r>
            <a:endParaRPr lang="en-GB" sz="2000" dirty="0"/>
          </a:p>
          <a:p>
            <a:pPr>
              <a:lnSpc>
                <a:spcPct val="150000"/>
              </a:lnSpc>
            </a:pPr>
            <a:r>
              <a:rPr lang="en-GB" sz="1600" dirty="0"/>
              <a:t>Acknowledge the previous research and methodologies that have been done in the field. </a:t>
            </a:r>
          </a:p>
          <a:p>
            <a:pPr lvl="1">
              <a:lnSpc>
                <a:spcPct val="150000"/>
              </a:lnSpc>
            </a:pPr>
            <a:r>
              <a:rPr lang="en-GB" sz="1600" dirty="0"/>
              <a:t>Why were they done?</a:t>
            </a:r>
          </a:p>
          <a:p>
            <a:pPr lvl="1">
              <a:lnSpc>
                <a:spcPct val="150000"/>
              </a:lnSpc>
            </a:pPr>
            <a:r>
              <a:rPr lang="en-GB" sz="1600" dirty="0"/>
              <a:t>How were they done? </a:t>
            </a:r>
          </a:p>
          <a:p>
            <a:pPr lvl="1">
              <a:lnSpc>
                <a:spcPct val="150000"/>
              </a:lnSpc>
            </a:pPr>
            <a:r>
              <a:rPr lang="en-GB" sz="1600" dirty="0"/>
              <a:t>Different approaches?</a:t>
            </a:r>
          </a:p>
          <a:p>
            <a:pPr lvl="1">
              <a:lnSpc>
                <a:spcPct val="150000"/>
              </a:lnSpc>
            </a:pPr>
            <a:r>
              <a:rPr lang="en-GB" sz="1600" dirty="0"/>
              <a:t>Successful ones, unsuccessful ones? 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Useful to know how the knowledge is evolving in the field.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Estimate the different approaches on a field.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Try to estimate the new developments.</a:t>
            </a:r>
          </a:p>
          <a:p>
            <a:endParaRPr lang="en-GB" sz="20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F530709-7843-37CE-98A5-B1419AB3AA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97058" y="1586959"/>
            <a:ext cx="4905915" cy="490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417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60207-4826-1A56-DDC6-F549E6C32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4400" dirty="0">
                <a:latin typeface="Nexa-Bold" panose="01000000000000000000" pitchFamily="2" charset="0"/>
              </a:rPr>
              <a:t>Making a state of the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95983-5EC1-32AE-DA1D-6BB691B612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3375" y="1533525"/>
            <a:ext cx="5686425" cy="504825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latin typeface="Nexa-Bold" panose="01000000000000000000" pitchFamily="2" charset="0"/>
              </a:rPr>
              <a:t>1. Define the Research Topic Clearly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Define and understand the concept or research topic.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Be specific about what aspect of the topic you want to explore.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latin typeface="Nexa-Bold" panose="01000000000000000000" pitchFamily="2" charset="0"/>
              </a:rPr>
              <a:t>2. Identify Reliable Sources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Use academic databases (Google Scholar, IEEE Xplore, ScienceDirect, Springer).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Benchmark Existing Technologies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Look for review papers, patents, and conference proceedings.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Check industry reports.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087BC1-A346-6348-F144-9A0DA6B5F9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33525"/>
            <a:ext cx="5581650" cy="50482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latin typeface="Nexa-Bold" panose="01000000000000000000" pitchFamily="2" charset="0"/>
              </a:rPr>
              <a:t>3. Gather and Organize Key Publications</a:t>
            </a:r>
          </a:p>
          <a:p>
            <a:pPr>
              <a:lnSpc>
                <a:spcPct val="150000"/>
              </a:lnSpc>
            </a:pPr>
            <a:r>
              <a:rPr lang="en-GB" sz="1700" dirty="0"/>
              <a:t>Select the most recent and highly cited papers.</a:t>
            </a:r>
          </a:p>
          <a:p>
            <a:pPr>
              <a:lnSpc>
                <a:spcPct val="150000"/>
              </a:lnSpc>
            </a:pPr>
            <a:r>
              <a:rPr lang="en-GB" sz="1700" dirty="0"/>
              <a:t>Organize sources into categories (theoretical background, methodologies, applications).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latin typeface="Nexa-Bold" panose="01000000000000000000" pitchFamily="2" charset="0"/>
              </a:rPr>
              <a:t>4. Analyse the Evolution of the Field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700" dirty="0"/>
              <a:t>Identify historical milestones (when the field started and key breakthroughs).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700" dirty="0"/>
              <a:t>Compare early approaches vs. modern techniques.</a:t>
            </a:r>
          </a:p>
          <a:p>
            <a:pPr>
              <a:lnSpc>
                <a:spcPct val="150000"/>
              </a:lnSpc>
            </a:pPr>
            <a:endParaRPr lang="en-GB" sz="17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59347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FA744-DDE2-8F77-7E03-DAE63B3BB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7EFBF-91BC-2DAC-37E3-DDF6CC6C2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4400" dirty="0">
                <a:latin typeface="Nexa-Bold" panose="01000000000000000000" pitchFamily="2" charset="0"/>
              </a:rPr>
              <a:t>Making a state of the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F93DA-D480-30CF-9F93-DB93B5451F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3375" y="1825625"/>
            <a:ext cx="5686425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latin typeface="Nexa-Bold" panose="01000000000000000000" pitchFamily="2" charset="0"/>
              </a:rPr>
              <a:t>5. Identify Key Technologies and Trends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What sensors, AI models, or control algorithms are currently used?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Which technologies are becoming obsolete?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Identify Standards, regulations and norms used in industry/research.</a:t>
            </a:r>
            <a:endParaRPr lang="en-GB" sz="1600" dirty="0">
              <a:latin typeface="Nexa-Bold" panose="01000000000000000000" pitchFamily="2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latin typeface="Nexa-Bold" panose="01000000000000000000" pitchFamily="2" charset="0"/>
              </a:rPr>
              <a:t>6. Highlight Gaps and Challenges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What limitations still exist?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Are there unanswered research questions?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AA104B-B56D-7AB2-2F4F-130A551A8F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58165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1600" dirty="0">
                <a:latin typeface="Nexa-Bold" panose="01000000000000000000" pitchFamily="2" charset="0"/>
              </a:rPr>
              <a:t>7. Summarize and Synthesize Findings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Write a structured summary (Introduction, Current Trends, Challenges, Future Directions).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Provide comparisons and insights rather than just listing papers.</a:t>
            </a:r>
          </a:p>
          <a:p>
            <a:pPr>
              <a:lnSpc>
                <a:spcPct val="150000"/>
              </a:lnSpc>
            </a:pPr>
            <a:endParaRPr lang="en-GB" sz="170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8350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998E0-E116-E54A-69E7-A4DD1A83F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30B1D-D9C1-E344-FF22-C97C7C6F00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latin typeface="Nexa-Bold" panose="01000000000000000000" pitchFamily="2" charset="0"/>
              </a:rPr>
              <a:t>Activity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1F000D-71A0-E473-81F9-933F8568E9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1800" dirty="0">
                <a:latin typeface="Nexa-Regular" panose="01000000000000000000" pitchFamily="2" charset="0"/>
              </a:rPr>
              <a:t>Deliverable</a:t>
            </a:r>
          </a:p>
        </p:txBody>
      </p:sp>
    </p:spTree>
    <p:extLst>
      <p:ext uri="{BB962C8B-B14F-4D97-AF65-F5344CB8AC3E}">
        <p14:creationId xmlns:p14="http://schemas.microsoft.com/office/powerpoint/2010/main" val="1133178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1143</TotalTime>
  <Words>710</Words>
  <Application>Microsoft Office PowerPoint</Application>
  <PresentationFormat>Widescreen</PresentationFormat>
  <Paragraphs>93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Aptos</vt:lpstr>
      <vt:lpstr>Aptos Display</vt:lpstr>
      <vt:lpstr>Arial</vt:lpstr>
      <vt:lpstr>Nexa-Bold</vt:lpstr>
      <vt:lpstr>Nexa-Regular</vt:lpstr>
      <vt:lpstr>Office Theme</vt:lpstr>
      <vt:lpstr>State of the Art</vt:lpstr>
      <vt:lpstr>What is the state of the art?</vt:lpstr>
      <vt:lpstr>What is the state of the art?</vt:lpstr>
      <vt:lpstr>What is the state of the art?</vt:lpstr>
      <vt:lpstr>State of the Art (SOTA)</vt:lpstr>
      <vt:lpstr>State of the Art (SOTA)</vt:lpstr>
      <vt:lpstr>Making a state of the Art</vt:lpstr>
      <vt:lpstr>Making a state of the Art</vt:lpstr>
      <vt:lpstr>Activity</vt:lpstr>
      <vt:lpstr>State of the Art Activity</vt:lpstr>
      <vt:lpstr>State of the Art Activity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Mario Martinez</dc:creator>
  <cp:lastModifiedBy>Mario Martinez</cp:lastModifiedBy>
  <cp:revision>5</cp:revision>
  <dcterms:created xsi:type="dcterms:W3CDTF">2025-03-04T16:48:19Z</dcterms:created>
  <dcterms:modified xsi:type="dcterms:W3CDTF">2026-02-12T02:04:45Z</dcterms:modified>
</cp:coreProperties>
</file>